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Prompt Medium"/>
      <p:regular r:id="rId13"/>
    </p:embeddedFont>
    <p:embeddedFont>
      <p:font typeface="Prompt Medium"/>
      <p:regular r:id="rId14"/>
    </p:embeddedFont>
    <p:embeddedFont>
      <p:font typeface="Prompt Medium"/>
      <p:regular r:id="rId15"/>
    </p:embeddedFont>
    <p:embeddedFont>
      <p:font typeface="Prompt Medium"/>
      <p:regular r:id="rId16"/>
    </p:embeddedFont>
    <p:embeddedFont>
      <p:font typeface="Mukta Light"/>
      <p:regular r:id="rId17"/>
    </p:embeddedFont>
    <p:embeddedFont>
      <p:font typeface="Mukta Ligh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67462" y="828080"/>
            <a:ext cx="7381875" cy="3860483"/>
          </a:xfrm>
          <a:prstGeom prst="rect">
            <a:avLst/>
          </a:prstGeom>
          <a:noFill/>
          <a:ln/>
        </p:spPr>
        <p:txBody>
          <a:bodyPr wrap="square" lIns="0" tIns="0" rIns="0" bIns="0" rtlCol="0" anchor="t"/>
          <a:lstStyle/>
          <a:p>
            <a:pPr indent="0" marL="0">
              <a:lnSpc>
                <a:spcPts val="7550"/>
              </a:lnSpc>
              <a:buNone/>
            </a:pPr>
            <a:r>
              <a:rPr lang="en-US" sz="6050" dirty="0">
                <a:solidFill>
                  <a:srgbClr val="C6BFEE"/>
                </a:solidFill>
                <a:latin typeface="Prompt Medium" pitchFamily="34" charset="0"/>
                <a:ea typeface="Prompt Medium" pitchFamily="34" charset="-122"/>
                <a:cs typeface="Prompt Medium" pitchFamily="34" charset="-120"/>
              </a:rPr>
              <a:t>Water Conservation: Ensuring a Sustainable Future</a:t>
            </a:r>
            <a:endParaRPr lang="en-US" sz="6050" dirty="0"/>
          </a:p>
        </p:txBody>
      </p:sp>
      <p:sp>
        <p:nvSpPr>
          <p:cNvPr id="4" name="Text 1"/>
          <p:cNvSpPr/>
          <p:nvPr/>
        </p:nvSpPr>
        <p:spPr>
          <a:xfrm>
            <a:off x="6367462" y="5066109"/>
            <a:ext cx="7381875" cy="1611630"/>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Water conservation is crucial for our planet's future. This project, led by Dhiraj, Akash, and Dhanush under Dr. N. Nanthini's guidance, explores sustainable practices. We'll dive into conservation techniques, benefits, and ways to promote responsible water use.</a:t>
            </a:r>
            <a:endParaRPr lang="en-US" sz="1950" dirty="0"/>
          </a:p>
        </p:txBody>
      </p:sp>
      <p:sp>
        <p:nvSpPr>
          <p:cNvPr id="5" name="Shape 2"/>
          <p:cNvSpPr/>
          <p:nvPr/>
        </p:nvSpPr>
        <p:spPr>
          <a:xfrm>
            <a:off x="6367462" y="6979682"/>
            <a:ext cx="402788" cy="402788"/>
          </a:xfrm>
          <a:prstGeom prst="roundRect">
            <a:avLst>
              <a:gd name="adj" fmla="val 22699498"/>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75083" y="6987302"/>
            <a:ext cx="387548" cy="387548"/>
          </a:xfrm>
          <a:prstGeom prst="rect">
            <a:avLst/>
          </a:prstGeom>
        </p:spPr>
      </p:pic>
      <p:sp>
        <p:nvSpPr>
          <p:cNvPr id="7" name="Text 3"/>
          <p:cNvSpPr/>
          <p:nvPr/>
        </p:nvSpPr>
        <p:spPr>
          <a:xfrm>
            <a:off x="6896100" y="6960870"/>
            <a:ext cx="1257538" cy="440531"/>
          </a:xfrm>
          <a:prstGeom prst="rect">
            <a:avLst/>
          </a:prstGeom>
          <a:noFill/>
          <a:ln/>
        </p:spPr>
        <p:txBody>
          <a:bodyPr wrap="none" lIns="0" tIns="0" rIns="0" bIns="0" rtlCol="0" anchor="t"/>
          <a:lstStyle/>
          <a:p>
            <a:pPr algn="l" indent="0" marL="0">
              <a:lnSpc>
                <a:spcPts val="3450"/>
              </a:lnSpc>
              <a:buNone/>
            </a:pPr>
            <a:r>
              <a:rPr lang="en-US" sz="2450" b="1" dirty="0">
                <a:solidFill>
                  <a:srgbClr val="DAD8E9"/>
                </a:solidFill>
                <a:latin typeface="Mukta Bold" pitchFamily="34" charset="0"/>
                <a:ea typeface="Mukta Bold" pitchFamily="34" charset="-122"/>
                <a:cs typeface="Mukta Bold" pitchFamily="34" charset="-120"/>
              </a:rPr>
              <a:t>by Akash</a:t>
            </a:r>
            <a:endParaRPr lang="en-US" sz="2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06028"/>
          </a:xfrm>
          <a:prstGeom prst="rect">
            <a:avLst/>
          </a:prstGeom>
        </p:spPr>
      </p:pic>
      <p:pic>
        <p:nvPicPr>
          <p:cNvPr id="3" name="Image 1" descr="preencoded.png">    </p:cNvPr>
          <p:cNvPicPr>
            <a:picLocks noChangeAspect="1"/>
          </p:cNvPicPr>
          <p:nvPr/>
        </p:nvPicPr>
        <p:blipFill>
          <a:blip r:embed="rId2"/>
          <a:stretch>
            <a:fillRect/>
          </a:stretch>
        </p:blipFill>
        <p:spPr>
          <a:xfrm>
            <a:off x="5927646" y="250508"/>
            <a:ext cx="2774990" cy="2005013"/>
          </a:xfrm>
          <a:prstGeom prst="rect">
            <a:avLst/>
          </a:prstGeom>
        </p:spPr>
      </p:pic>
      <p:sp>
        <p:nvSpPr>
          <p:cNvPr id="4" name="Text 0"/>
          <p:cNvSpPr/>
          <p:nvPr/>
        </p:nvSpPr>
        <p:spPr>
          <a:xfrm>
            <a:off x="701635" y="3058478"/>
            <a:ext cx="7756922" cy="556855"/>
          </a:xfrm>
          <a:prstGeom prst="rect">
            <a:avLst/>
          </a:prstGeom>
          <a:noFill/>
          <a:ln/>
        </p:spPr>
        <p:txBody>
          <a:bodyPr wrap="none" lIns="0" tIns="0" rIns="0" bIns="0" rtlCol="0" anchor="t"/>
          <a:lstStyle/>
          <a:p>
            <a:pPr indent="0" marL="0">
              <a:lnSpc>
                <a:spcPts val="4350"/>
              </a:lnSpc>
              <a:buNone/>
            </a:pPr>
            <a:r>
              <a:rPr lang="en-US" sz="3500" dirty="0">
                <a:solidFill>
                  <a:srgbClr val="C6BFEE"/>
                </a:solidFill>
                <a:latin typeface="Prompt Medium" pitchFamily="34" charset="0"/>
                <a:ea typeface="Prompt Medium" pitchFamily="34" charset="-122"/>
                <a:cs typeface="Prompt Medium" pitchFamily="34" charset="-120"/>
              </a:rPr>
              <a:t>Introduction to Water Conservation</a:t>
            </a:r>
            <a:endParaRPr lang="en-US" sz="3500" dirty="0"/>
          </a:p>
        </p:txBody>
      </p:sp>
      <p:sp>
        <p:nvSpPr>
          <p:cNvPr id="5" name="Shape 1"/>
          <p:cNvSpPr/>
          <p:nvPr/>
        </p:nvSpPr>
        <p:spPr>
          <a:xfrm>
            <a:off x="990838" y="3915966"/>
            <a:ext cx="22860" cy="3761184"/>
          </a:xfrm>
          <a:prstGeom prst="roundRect">
            <a:avLst>
              <a:gd name="adj" fmla="val 368346"/>
            </a:avLst>
          </a:prstGeom>
          <a:solidFill>
            <a:srgbClr val="6D4562"/>
          </a:solidFill>
          <a:ln/>
        </p:spPr>
      </p:sp>
      <p:sp>
        <p:nvSpPr>
          <p:cNvPr id="6" name="Shape 2"/>
          <p:cNvSpPr/>
          <p:nvPr/>
        </p:nvSpPr>
        <p:spPr>
          <a:xfrm>
            <a:off x="1204913" y="4355544"/>
            <a:ext cx="701635" cy="22860"/>
          </a:xfrm>
          <a:prstGeom prst="roundRect">
            <a:avLst>
              <a:gd name="adj" fmla="val 368346"/>
            </a:avLst>
          </a:prstGeom>
          <a:solidFill>
            <a:srgbClr val="6D4562"/>
          </a:solidFill>
          <a:ln/>
        </p:spPr>
      </p:sp>
      <p:sp>
        <p:nvSpPr>
          <p:cNvPr id="7" name="Shape 3"/>
          <p:cNvSpPr/>
          <p:nvPr/>
        </p:nvSpPr>
        <p:spPr>
          <a:xfrm>
            <a:off x="776764" y="4141470"/>
            <a:ext cx="451009" cy="451009"/>
          </a:xfrm>
          <a:prstGeom prst="roundRect">
            <a:avLst>
              <a:gd name="adj" fmla="val 18670"/>
            </a:avLst>
          </a:prstGeom>
          <a:solidFill>
            <a:srgbClr val="542C49"/>
          </a:solidFill>
          <a:ln w="7620">
            <a:solidFill>
              <a:srgbClr val="6D4562"/>
            </a:solidFill>
            <a:prstDash val="solid"/>
          </a:ln>
        </p:spPr>
      </p:sp>
      <p:sp>
        <p:nvSpPr>
          <p:cNvPr id="8" name="Text 4"/>
          <p:cNvSpPr/>
          <p:nvPr/>
        </p:nvSpPr>
        <p:spPr>
          <a:xfrm>
            <a:off x="952262" y="4233267"/>
            <a:ext cx="100013" cy="267295"/>
          </a:xfrm>
          <a:prstGeom prst="rect">
            <a:avLst/>
          </a:prstGeom>
          <a:noFill/>
          <a:ln/>
        </p:spPr>
        <p:txBody>
          <a:bodyPr wrap="none" lIns="0" tIns="0" rIns="0" bIns="0" rtlCol="0" anchor="t"/>
          <a:lstStyle/>
          <a:p>
            <a:pPr algn="ctr" indent="0" marL="0">
              <a:lnSpc>
                <a:spcPts val="2100"/>
              </a:lnSpc>
              <a:buNone/>
            </a:pPr>
            <a:r>
              <a:rPr lang="en-US" sz="2100" dirty="0">
                <a:solidFill>
                  <a:srgbClr val="DAD8E9"/>
                </a:solidFill>
                <a:latin typeface="Prompt Medium" pitchFamily="34" charset="0"/>
                <a:ea typeface="Prompt Medium" pitchFamily="34" charset="-122"/>
                <a:cs typeface="Prompt Medium" pitchFamily="34" charset="-120"/>
              </a:rPr>
              <a:t>1</a:t>
            </a:r>
            <a:endParaRPr lang="en-US" sz="2100" dirty="0"/>
          </a:p>
        </p:txBody>
      </p:sp>
      <p:sp>
        <p:nvSpPr>
          <p:cNvPr id="9" name="Text 5"/>
          <p:cNvSpPr/>
          <p:nvPr/>
        </p:nvSpPr>
        <p:spPr>
          <a:xfrm>
            <a:off x="2104906" y="4116348"/>
            <a:ext cx="2227540" cy="278368"/>
          </a:xfrm>
          <a:prstGeom prst="rect">
            <a:avLst/>
          </a:prstGeom>
          <a:noFill/>
          <a:ln/>
        </p:spPr>
        <p:txBody>
          <a:bodyPr wrap="none" lIns="0" tIns="0" rIns="0" bIns="0" rtlCol="0" anchor="t"/>
          <a:lstStyle/>
          <a:p>
            <a:pPr algn="l" indent="0" marL="0">
              <a:lnSpc>
                <a:spcPts val="2150"/>
              </a:lnSpc>
              <a:buNone/>
            </a:pPr>
            <a:r>
              <a:rPr lang="en-US" sz="1750" dirty="0">
                <a:solidFill>
                  <a:srgbClr val="DAD8E9"/>
                </a:solidFill>
                <a:latin typeface="Prompt Medium" pitchFamily="34" charset="0"/>
                <a:ea typeface="Prompt Medium" pitchFamily="34" charset="-122"/>
                <a:cs typeface="Prompt Medium" pitchFamily="34" charset="-120"/>
              </a:rPr>
              <a:t>Resource Depletion</a:t>
            </a:r>
            <a:endParaRPr lang="en-US" sz="1750" dirty="0"/>
          </a:p>
        </p:txBody>
      </p:sp>
      <p:sp>
        <p:nvSpPr>
          <p:cNvPr id="10" name="Text 6"/>
          <p:cNvSpPr/>
          <p:nvPr/>
        </p:nvSpPr>
        <p:spPr>
          <a:xfrm>
            <a:off x="2104906" y="4514969"/>
            <a:ext cx="11823859" cy="320754"/>
          </a:xfrm>
          <a:prstGeom prst="rect">
            <a:avLst/>
          </a:prstGeom>
          <a:noFill/>
          <a:ln/>
        </p:spPr>
        <p:txBody>
          <a:bodyPr wrap="none" lIns="0" tIns="0" rIns="0" bIns="0" rtlCol="0" anchor="t"/>
          <a:lstStyle/>
          <a:p>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Growing populations and climate change strain our water supplies. Conservation is no longer optional; it's essential.</a:t>
            </a:r>
            <a:endParaRPr lang="en-US" sz="1550" dirty="0"/>
          </a:p>
        </p:txBody>
      </p:sp>
      <p:sp>
        <p:nvSpPr>
          <p:cNvPr id="11" name="Shape 7"/>
          <p:cNvSpPr/>
          <p:nvPr/>
        </p:nvSpPr>
        <p:spPr>
          <a:xfrm>
            <a:off x="1204913" y="5676067"/>
            <a:ext cx="701635" cy="22860"/>
          </a:xfrm>
          <a:prstGeom prst="roundRect">
            <a:avLst>
              <a:gd name="adj" fmla="val 368346"/>
            </a:avLst>
          </a:prstGeom>
          <a:solidFill>
            <a:srgbClr val="6D4562"/>
          </a:solidFill>
          <a:ln/>
        </p:spPr>
      </p:sp>
      <p:sp>
        <p:nvSpPr>
          <p:cNvPr id="12" name="Shape 8"/>
          <p:cNvSpPr/>
          <p:nvPr/>
        </p:nvSpPr>
        <p:spPr>
          <a:xfrm>
            <a:off x="776764" y="5461992"/>
            <a:ext cx="451009" cy="451009"/>
          </a:xfrm>
          <a:prstGeom prst="roundRect">
            <a:avLst>
              <a:gd name="adj" fmla="val 18670"/>
            </a:avLst>
          </a:prstGeom>
          <a:solidFill>
            <a:srgbClr val="542C49"/>
          </a:solidFill>
          <a:ln w="7620">
            <a:solidFill>
              <a:srgbClr val="6D4562"/>
            </a:solidFill>
            <a:prstDash val="solid"/>
          </a:ln>
        </p:spPr>
      </p:sp>
      <p:sp>
        <p:nvSpPr>
          <p:cNvPr id="13" name="Text 9"/>
          <p:cNvSpPr/>
          <p:nvPr/>
        </p:nvSpPr>
        <p:spPr>
          <a:xfrm>
            <a:off x="924044" y="5553789"/>
            <a:ext cx="156448" cy="267295"/>
          </a:xfrm>
          <a:prstGeom prst="rect">
            <a:avLst/>
          </a:prstGeom>
          <a:noFill/>
          <a:ln/>
        </p:spPr>
        <p:txBody>
          <a:bodyPr wrap="none" lIns="0" tIns="0" rIns="0" bIns="0" rtlCol="0" anchor="t"/>
          <a:lstStyle/>
          <a:p>
            <a:pPr algn="ctr" indent="0" marL="0">
              <a:lnSpc>
                <a:spcPts val="2100"/>
              </a:lnSpc>
              <a:buNone/>
            </a:pPr>
            <a:r>
              <a:rPr lang="en-US" sz="2100" dirty="0">
                <a:solidFill>
                  <a:srgbClr val="DAD8E9"/>
                </a:solidFill>
                <a:latin typeface="Prompt Medium" pitchFamily="34" charset="0"/>
                <a:ea typeface="Prompt Medium" pitchFamily="34" charset="-122"/>
                <a:cs typeface="Prompt Medium" pitchFamily="34" charset="-120"/>
              </a:rPr>
              <a:t>2</a:t>
            </a:r>
            <a:endParaRPr lang="en-US" sz="2100" dirty="0"/>
          </a:p>
        </p:txBody>
      </p:sp>
      <p:sp>
        <p:nvSpPr>
          <p:cNvPr id="14" name="Text 10"/>
          <p:cNvSpPr/>
          <p:nvPr/>
        </p:nvSpPr>
        <p:spPr>
          <a:xfrm>
            <a:off x="2104906" y="5436870"/>
            <a:ext cx="2739033" cy="278368"/>
          </a:xfrm>
          <a:prstGeom prst="rect">
            <a:avLst/>
          </a:prstGeom>
          <a:noFill/>
          <a:ln/>
        </p:spPr>
        <p:txBody>
          <a:bodyPr wrap="none" lIns="0" tIns="0" rIns="0" bIns="0" rtlCol="0" anchor="t"/>
          <a:lstStyle/>
          <a:p>
            <a:pPr algn="l" indent="0" marL="0">
              <a:lnSpc>
                <a:spcPts val="2150"/>
              </a:lnSpc>
              <a:buNone/>
            </a:pPr>
            <a:r>
              <a:rPr lang="en-US" sz="1750" dirty="0">
                <a:solidFill>
                  <a:srgbClr val="DAD8E9"/>
                </a:solidFill>
                <a:latin typeface="Prompt Medium" pitchFamily="34" charset="0"/>
                <a:ea typeface="Prompt Medium" pitchFamily="34" charset="-122"/>
                <a:cs typeface="Prompt Medium" pitchFamily="34" charset="-120"/>
              </a:rPr>
              <a:t>Conservation Techniques</a:t>
            </a:r>
            <a:endParaRPr lang="en-US" sz="1750" dirty="0"/>
          </a:p>
        </p:txBody>
      </p:sp>
      <p:sp>
        <p:nvSpPr>
          <p:cNvPr id="15" name="Text 11"/>
          <p:cNvSpPr/>
          <p:nvPr/>
        </p:nvSpPr>
        <p:spPr>
          <a:xfrm>
            <a:off x="2104906" y="5835491"/>
            <a:ext cx="11823859" cy="320754"/>
          </a:xfrm>
          <a:prstGeom prst="rect">
            <a:avLst/>
          </a:prstGeom>
          <a:noFill/>
          <a:ln/>
        </p:spPr>
        <p:txBody>
          <a:bodyPr wrap="none" lIns="0" tIns="0" rIns="0" bIns="0" rtlCol="0" anchor="t"/>
          <a:lstStyle/>
          <a:p>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We'll explore methods like rainwater harvesting and efficient irrigation. These practices can significantly reduce water waste.</a:t>
            </a:r>
            <a:endParaRPr lang="en-US" sz="1550" dirty="0"/>
          </a:p>
        </p:txBody>
      </p:sp>
      <p:sp>
        <p:nvSpPr>
          <p:cNvPr id="16" name="Shape 12"/>
          <p:cNvSpPr/>
          <p:nvPr/>
        </p:nvSpPr>
        <p:spPr>
          <a:xfrm>
            <a:off x="1204913" y="6996589"/>
            <a:ext cx="701635" cy="22860"/>
          </a:xfrm>
          <a:prstGeom prst="roundRect">
            <a:avLst>
              <a:gd name="adj" fmla="val 368346"/>
            </a:avLst>
          </a:prstGeom>
          <a:solidFill>
            <a:srgbClr val="6D4562"/>
          </a:solidFill>
          <a:ln/>
        </p:spPr>
      </p:sp>
      <p:sp>
        <p:nvSpPr>
          <p:cNvPr id="17" name="Shape 13"/>
          <p:cNvSpPr/>
          <p:nvPr/>
        </p:nvSpPr>
        <p:spPr>
          <a:xfrm>
            <a:off x="776764" y="6782514"/>
            <a:ext cx="451009" cy="451009"/>
          </a:xfrm>
          <a:prstGeom prst="roundRect">
            <a:avLst>
              <a:gd name="adj" fmla="val 18670"/>
            </a:avLst>
          </a:prstGeom>
          <a:solidFill>
            <a:srgbClr val="542C49"/>
          </a:solidFill>
          <a:ln w="7620">
            <a:solidFill>
              <a:srgbClr val="6D4562"/>
            </a:solidFill>
            <a:prstDash val="solid"/>
          </a:ln>
        </p:spPr>
      </p:sp>
      <p:sp>
        <p:nvSpPr>
          <p:cNvPr id="18" name="Text 14"/>
          <p:cNvSpPr/>
          <p:nvPr/>
        </p:nvSpPr>
        <p:spPr>
          <a:xfrm>
            <a:off x="924639" y="6874312"/>
            <a:ext cx="155138" cy="267295"/>
          </a:xfrm>
          <a:prstGeom prst="rect">
            <a:avLst/>
          </a:prstGeom>
          <a:noFill/>
          <a:ln/>
        </p:spPr>
        <p:txBody>
          <a:bodyPr wrap="none" lIns="0" tIns="0" rIns="0" bIns="0" rtlCol="0" anchor="t"/>
          <a:lstStyle/>
          <a:p>
            <a:pPr algn="ctr" indent="0" marL="0">
              <a:lnSpc>
                <a:spcPts val="2100"/>
              </a:lnSpc>
              <a:buNone/>
            </a:pPr>
            <a:r>
              <a:rPr lang="en-US" sz="2100" dirty="0">
                <a:solidFill>
                  <a:srgbClr val="DAD8E9"/>
                </a:solidFill>
                <a:latin typeface="Prompt Medium" pitchFamily="34" charset="0"/>
                <a:ea typeface="Prompt Medium" pitchFamily="34" charset="-122"/>
                <a:cs typeface="Prompt Medium" pitchFamily="34" charset="-120"/>
              </a:rPr>
              <a:t>3</a:t>
            </a:r>
            <a:endParaRPr lang="en-US" sz="2100" dirty="0"/>
          </a:p>
        </p:txBody>
      </p:sp>
      <p:sp>
        <p:nvSpPr>
          <p:cNvPr id="19" name="Text 15"/>
          <p:cNvSpPr/>
          <p:nvPr/>
        </p:nvSpPr>
        <p:spPr>
          <a:xfrm>
            <a:off x="2104906" y="6757392"/>
            <a:ext cx="2227540" cy="278368"/>
          </a:xfrm>
          <a:prstGeom prst="rect">
            <a:avLst/>
          </a:prstGeom>
          <a:noFill/>
          <a:ln/>
        </p:spPr>
        <p:txBody>
          <a:bodyPr wrap="none" lIns="0" tIns="0" rIns="0" bIns="0" rtlCol="0" anchor="t"/>
          <a:lstStyle/>
          <a:p>
            <a:pPr algn="l" indent="0" marL="0">
              <a:lnSpc>
                <a:spcPts val="2150"/>
              </a:lnSpc>
              <a:buNone/>
            </a:pPr>
            <a:r>
              <a:rPr lang="en-US" sz="1750" dirty="0">
                <a:solidFill>
                  <a:srgbClr val="DAD8E9"/>
                </a:solidFill>
                <a:latin typeface="Prompt Medium" pitchFamily="34" charset="0"/>
                <a:ea typeface="Prompt Medium" pitchFamily="34" charset="-122"/>
                <a:cs typeface="Prompt Medium" pitchFamily="34" charset="-120"/>
              </a:rPr>
              <a:t>Community Impact</a:t>
            </a:r>
            <a:endParaRPr lang="en-US" sz="1750" dirty="0"/>
          </a:p>
        </p:txBody>
      </p:sp>
      <p:sp>
        <p:nvSpPr>
          <p:cNvPr id="20" name="Text 16"/>
          <p:cNvSpPr/>
          <p:nvPr/>
        </p:nvSpPr>
        <p:spPr>
          <a:xfrm>
            <a:off x="2104906" y="7156013"/>
            <a:ext cx="11823859" cy="320754"/>
          </a:xfrm>
          <a:prstGeom prst="rect">
            <a:avLst/>
          </a:prstGeom>
          <a:noFill/>
          <a:ln/>
        </p:spPr>
        <p:txBody>
          <a:bodyPr wrap="none" lIns="0" tIns="0" rIns="0" bIns="0" rtlCol="0" anchor="t"/>
          <a:lstStyle/>
          <a:p>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Our project aims to inspire sustainable habits. Small changes can lead to substantial collective impact.</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34057"/>
          </a:xfrm>
          <a:prstGeom prst="rect">
            <a:avLst/>
          </a:prstGeom>
        </p:spPr>
      </p:pic>
      <p:sp>
        <p:nvSpPr>
          <p:cNvPr id="3" name="Text 0"/>
          <p:cNvSpPr/>
          <p:nvPr/>
        </p:nvSpPr>
        <p:spPr>
          <a:xfrm>
            <a:off x="821531" y="3612952"/>
            <a:ext cx="6317933" cy="651986"/>
          </a:xfrm>
          <a:prstGeom prst="rect">
            <a:avLst/>
          </a:prstGeom>
          <a:noFill/>
          <a:ln/>
        </p:spPr>
        <p:txBody>
          <a:bodyPr wrap="none" lIns="0" tIns="0" rIns="0" bIns="0" rtlCol="0" anchor="t"/>
          <a:lstStyle/>
          <a:p>
            <a:pPr indent="0" marL="0">
              <a:lnSpc>
                <a:spcPts val="5100"/>
              </a:lnSpc>
              <a:buNone/>
            </a:pPr>
            <a:r>
              <a:rPr lang="en-US" sz="4100" dirty="0">
                <a:solidFill>
                  <a:srgbClr val="C6BFEE"/>
                </a:solidFill>
                <a:latin typeface="Prompt Medium" pitchFamily="34" charset="0"/>
                <a:ea typeface="Prompt Medium" pitchFamily="34" charset="-122"/>
                <a:cs typeface="Prompt Medium" pitchFamily="34" charset="-120"/>
              </a:rPr>
              <a:t>Our Conservation Efforts</a:t>
            </a:r>
            <a:endParaRPr lang="en-US" sz="4100" dirty="0"/>
          </a:p>
        </p:txBody>
      </p:sp>
      <p:sp>
        <p:nvSpPr>
          <p:cNvPr id="4" name="Shape 1"/>
          <p:cNvSpPr/>
          <p:nvPr/>
        </p:nvSpPr>
        <p:spPr>
          <a:xfrm>
            <a:off x="821531" y="4880967"/>
            <a:ext cx="528042" cy="528042"/>
          </a:xfrm>
          <a:prstGeom prst="roundRect">
            <a:avLst>
              <a:gd name="adj" fmla="val 18670"/>
            </a:avLst>
          </a:prstGeom>
          <a:solidFill>
            <a:srgbClr val="542C49"/>
          </a:solidFill>
          <a:ln w="7620">
            <a:solidFill>
              <a:srgbClr val="6D4562"/>
            </a:solidFill>
            <a:prstDash val="solid"/>
          </a:ln>
        </p:spPr>
      </p:sp>
      <p:sp>
        <p:nvSpPr>
          <p:cNvPr id="5" name="Text 2"/>
          <p:cNvSpPr/>
          <p:nvPr/>
        </p:nvSpPr>
        <p:spPr>
          <a:xfrm>
            <a:off x="1027033" y="4988481"/>
            <a:ext cx="117038" cy="313015"/>
          </a:xfrm>
          <a:prstGeom prst="rect">
            <a:avLst/>
          </a:prstGeom>
          <a:noFill/>
          <a:ln/>
        </p:spPr>
        <p:txBody>
          <a:bodyPr wrap="none" lIns="0" tIns="0" rIns="0" bIns="0" rtlCol="0" anchor="t"/>
          <a:lstStyle/>
          <a:p>
            <a:pPr algn="ctr" indent="0" marL="0">
              <a:lnSpc>
                <a:spcPts val="2450"/>
              </a:lnSpc>
              <a:buNone/>
            </a:pPr>
            <a:r>
              <a:rPr lang="en-US" sz="2450" dirty="0">
                <a:solidFill>
                  <a:srgbClr val="DAD8E9"/>
                </a:solidFill>
                <a:latin typeface="Prompt Medium" pitchFamily="34" charset="0"/>
                <a:ea typeface="Prompt Medium" pitchFamily="34" charset="-122"/>
                <a:cs typeface="Prompt Medium" pitchFamily="34" charset="-120"/>
              </a:rPr>
              <a:t>1</a:t>
            </a:r>
            <a:endParaRPr lang="en-US" sz="2450" dirty="0"/>
          </a:p>
        </p:txBody>
      </p:sp>
      <p:sp>
        <p:nvSpPr>
          <p:cNvPr id="6" name="Text 3"/>
          <p:cNvSpPr/>
          <p:nvPr/>
        </p:nvSpPr>
        <p:spPr>
          <a:xfrm>
            <a:off x="1584246" y="4880967"/>
            <a:ext cx="3409950" cy="651986"/>
          </a:xfrm>
          <a:prstGeom prst="rect">
            <a:avLst/>
          </a:prstGeom>
          <a:noFill/>
          <a:ln/>
        </p:spPr>
        <p:txBody>
          <a:bodyPr wrap="square" lIns="0" tIns="0" rIns="0" bIns="0" rtlCol="0" anchor="t"/>
          <a:lstStyle/>
          <a:p>
            <a:pPr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Rainwater Harvesting Analysis</a:t>
            </a:r>
            <a:endParaRPr lang="en-US" sz="2050" dirty="0"/>
          </a:p>
        </p:txBody>
      </p:sp>
      <p:sp>
        <p:nvSpPr>
          <p:cNvPr id="7" name="Text 4"/>
          <p:cNvSpPr/>
          <p:nvPr/>
        </p:nvSpPr>
        <p:spPr>
          <a:xfrm>
            <a:off x="1584246" y="5673685"/>
            <a:ext cx="3409950" cy="1877020"/>
          </a:xfrm>
          <a:prstGeom prst="rect">
            <a:avLst/>
          </a:prstGeom>
          <a:noFill/>
          <a:ln/>
        </p:spPr>
        <p:txBody>
          <a:bodyPr wrap="square" lIns="0" tIns="0" rIns="0" bIns="0" rtlCol="0" anchor="t"/>
          <a:lstStyle/>
          <a:p>
            <a:pPr indent="0" marL="0">
              <a:lnSpc>
                <a:spcPts val="2950"/>
              </a:lnSpc>
              <a:buNone/>
            </a:pPr>
            <a:r>
              <a:rPr lang="en-US" sz="1800" dirty="0">
                <a:solidFill>
                  <a:srgbClr val="DAD8E9"/>
                </a:solidFill>
                <a:latin typeface="Mukta Light" pitchFamily="34" charset="0"/>
                <a:ea typeface="Mukta Light" pitchFamily="34" charset="-122"/>
                <a:cs typeface="Mukta Light" pitchFamily="34" charset="-120"/>
              </a:rPr>
              <a:t>We studied various harvesting systems, from simple rain barrels to complex filtration setups. These methods can reduce reliance on municipal water supplies.</a:t>
            </a:r>
            <a:endParaRPr lang="en-US" sz="1800" dirty="0"/>
          </a:p>
        </p:txBody>
      </p:sp>
      <p:sp>
        <p:nvSpPr>
          <p:cNvPr id="8" name="Shape 5"/>
          <p:cNvSpPr/>
          <p:nvPr/>
        </p:nvSpPr>
        <p:spPr>
          <a:xfrm>
            <a:off x="5228868" y="4880967"/>
            <a:ext cx="528042" cy="528042"/>
          </a:xfrm>
          <a:prstGeom prst="roundRect">
            <a:avLst>
              <a:gd name="adj" fmla="val 18670"/>
            </a:avLst>
          </a:prstGeom>
          <a:solidFill>
            <a:srgbClr val="542C49"/>
          </a:solidFill>
          <a:ln w="7620">
            <a:solidFill>
              <a:srgbClr val="6D4562"/>
            </a:solidFill>
            <a:prstDash val="solid"/>
          </a:ln>
        </p:spPr>
      </p:sp>
      <p:sp>
        <p:nvSpPr>
          <p:cNvPr id="9" name="Text 6"/>
          <p:cNvSpPr/>
          <p:nvPr/>
        </p:nvSpPr>
        <p:spPr>
          <a:xfrm>
            <a:off x="5401270" y="4988481"/>
            <a:ext cx="183118" cy="313015"/>
          </a:xfrm>
          <a:prstGeom prst="rect">
            <a:avLst/>
          </a:prstGeom>
          <a:noFill/>
          <a:ln/>
        </p:spPr>
        <p:txBody>
          <a:bodyPr wrap="none" lIns="0" tIns="0" rIns="0" bIns="0" rtlCol="0" anchor="t"/>
          <a:lstStyle/>
          <a:p>
            <a:pPr algn="ctr" indent="0" marL="0">
              <a:lnSpc>
                <a:spcPts val="2450"/>
              </a:lnSpc>
              <a:buNone/>
            </a:pPr>
            <a:r>
              <a:rPr lang="en-US" sz="2450" dirty="0">
                <a:solidFill>
                  <a:srgbClr val="DAD8E9"/>
                </a:solidFill>
                <a:latin typeface="Prompt Medium" pitchFamily="34" charset="0"/>
                <a:ea typeface="Prompt Medium" pitchFamily="34" charset="-122"/>
                <a:cs typeface="Prompt Medium" pitchFamily="34" charset="-120"/>
              </a:rPr>
              <a:t>2</a:t>
            </a:r>
            <a:endParaRPr lang="en-US" sz="2450" dirty="0"/>
          </a:p>
        </p:txBody>
      </p:sp>
      <p:sp>
        <p:nvSpPr>
          <p:cNvPr id="10" name="Text 7"/>
          <p:cNvSpPr/>
          <p:nvPr/>
        </p:nvSpPr>
        <p:spPr>
          <a:xfrm>
            <a:off x="5991582" y="4880967"/>
            <a:ext cx="3409950" cy="651986"/>
          </a:xfrm>
          <a:prstGeom prst="rect">
            <a:avLst/>
          </a:prstGeom>
          <a:noFill/>
          <a:ln/>
        </p:spPr>
        <p:txBody>
          <a:bodyPr wrap="square" lIns="0" tIns="0" rIns="0" bIns="0" rtlCol="0" anchor="t"/>
          <a:lstStyle/>
          <a:p>
            <a:pPr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Efficient Irrigation Techniques</a:t>
            </a:r>
            <a:endParaRPr lang="en-US" sz="2050" dirty="0"/>
          </a:p>
        </p:txBody>
      </p:sp>
      <p:sp>
        <p:nvSpPr>
          <p:cNvPr id="11" name="Text 8"/>
          <p:cNvSpPr/>
          <p:nvPr/>
        </p:nvSpPr>
        <p:spPr>
          <a:xfrm>
            <a:off x="5991582" y="5673685"/>
            <a:ext cx="3409950" cy="1501616"/>
          </a:xfrm>
          <a:prstGeom prst="rect">
            <a:avLst/>
          </a:prstGeom>
          <a:noFill/>
          <a:ln/>
        </p:spPr>
        <p:txBody>
          <a:bodyPr wrap="square" lIns="0" tIns="0" rIns="0" bIns="0" rtlCol="0" anchor="t"/>
          <a:lstStyle/>
          <a:p>
            <a:pPr indent="0" marL="0">
              <a:lnSpc>
                <a:spcPts val="2950"/>
              </a:lnSpc>
              <a:buNone/>
            </a:pPr>
            <a:r>
              <a:rPr lang="en-US" sz="1800" dirty="0">
                <a:solidFill>
                  <a:srgbClr val="DAD8E9"/>
                </a:solidFill>
                <a:latin typeface="Mukta Light" pitchFamily="34" charset="0"/>
                <a:ea typeface="Mukta Light" pitchFamily="34" charset="-122"/>
                <a:cs typeface="Mukta Light" pitchFamily="34" charset="-120"/>
              </a:rPr>
              <a:t>Drip irrigation and smart sprinkler systems were explored. These can reduce water usage by up to 50% compared to traditional methods.</a:t>
            </a:r>
            <a:endParaRPr lang="en-US" sz="1800" dirty="0"/>
          </a:p>
        </p:txBody>
      </p:sp>
      <p:sp>
        <p:nvSpPr>
          <p:cNvPr id="12" name="Shape 9"/>
          <p:cNvSpPr/>
          <p:nvPr/>
        </p:nvSpPr>
        <p:spPr>
          <a:xfrm>
            <a:off x="9636204" y="4880967"/>
            <a:ext cx="528042" cy="528042"/>
          </a:xfrm>
          <a:prstGeom prst="roundRect">
            <a:avLst>
              <a:gd name="adj" fmla="val 18670"/>
            </a:avLst>
          </a:prstGeom>
          <a:solidFill>
            <a:srgbClr val="542C49"/>
          </a:solidFill>
          <a:ln w="7620">
            <a:solidFill>
              <a:srgbClr val="6D4562"/>
            </a:solidFill>
            <a:prstDash val="solid"/>
          </a:ln>
        </p:spPr>
      </p:sp>
      <p:sp>
        <p:nvSpPr>
          <p:cNvPr id="13" name="Text 10"/>
          <p:cNvSpPr/>
          <p:nvPr/>
        </p:nvSpPr>
        <p:spPr>
          <a:xfrm>
            <a:off x="9809440" y="4988481"/>
            <a:ext cx="181570" cy="313015"/>
          </a:xfrm>
          <a:prstGeom prst="rect">
            <a:avLst/>
          </a:prstGeom>
          <a:noFill/>
          <a:ln/>
        </p:spPr>
        <p:txBody>
          <a:bodyPr wrap="none" lIns="0" tIns="0" rIns="0" bIns="0" rtlCol="0" anchor="t"/>
          <a:lstStyle/>
          <a:p>
            <a:pPr algn="ctr" indent="0" marL="0">
              <a:lnSpc>
                <a:spcPts val="2450"/>
              </a:lnSpc>
              <a:buNone/>
            </a:pPr>
            <a:r>
              <a:rPr lang="en-US" sz="2450" dirty="0">
                <a:solidFill>
                  <a:srgbClr val="DAD8E9"/>
                </a:solidFill>
                <a:latin typeface="Prompt Medium" pitchFamily="34" charset="0"/>
                <a:ea typeface="Prompt Medium" pitchFamily="34" charset="-122"/>
                <a:cs typeface="Prompt Medium" pitchFamily="34" charset="-120"/>
              </a:rPr>
              <a:t>3</a:t>
            </a:r>
            <a:endParaRPr lang="en-US" sz="2450" dirty="0"/>
          </a:p>
        </p:txBody>
      </p:sp>
      <p:sp>
        <p:nvSpPr>
          <p:cNvPr id="14" name="Text 11"/>
          <p:cNvSpPr/>
          <p:nvPr/>
        </p:nvSpPr>
        <p:spPr>
          <a:xfrm>
            <a:off x="10398919" y="4880967"/>
            <a:ext cx="2839879" cy="325993"/>
          </a:xfrm>
          <a:prstGeom prst="rect">
            <a:avLst/>
          </a:prstGeom>
          <a:noFill/>
          <a:ln/>
        </p:spPr>
        <p:txBody>
          <a:bodyPr wrap="none" lIns="0" tIns="0" rIns="0" bIns="0" rtlCol="0" anchor="t"/>
          <a:lstStyle/>
          <a:p>
            <a:pPr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Daily Habit Awareness</a:t>
            </a:r>
            <a:endParaRPr lang="en-US" sz="2050" dirty="0"/>
          </a:p>
        </p:txBody>
      </p:sp>
      <p:sp>
        <p:nvSpPr>
          <p:cNvPr id="15" name="Text 12"/>
          <p:cNvSpPr/>
          <p:nvPr/>
        </p:nvSpPr>
        <p:spPr>
          <a:xfrm>
            <a:off x="10398919" y="5347692"/>
            <a:ext cx="3409950" cy="1501616"/>
          </a:xfrm>
          <a:prstGeom prst="rect">
            <a:avLst/>
          </a:prstGeom>
          <a:noFill/>
          <a:ln/>
        </p:spPr>
        <p:txBody>
          <a:bodyPr wrap="square" lIns="0" tIns="0" rIns="0" bIns="0" rtlCol="0" anchor="t"/>
          <a:lstStyle/>
          <a:p>
            <a:pPr indent="0" marL="0">
              <a:lnSpc>
                <a:spcPts val="2950"/>
              </a:lnSpc>
              <a:buNone/>
            </a:pPr>
            <a:r>
              <a:rPr lang="en-US" sz="1800" dirty="0">
                <a:solidFill>
                  <a:srgbClr val="DAD8E9"/>
                </a:solidFill>
                <a:latin typeface="Mukta Light" pitchFamily="34" charset="0"/>
                <a:ea typeface="Mukta Light" pitchFamily="34" charset="-122"/>
                <a:cs typeface="Mukta Light" pitchFamily="34" charset="-120"/>
              </a:rPr>
              <a:t>We identified common wasteful practices like leaving taps running. Simple habit changes can save thousands of liters annually.</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2029301"/>
            <a:ext cx="5594747" cy="699254"/>
          </a:xfrm>
          <a:prstGeom prst="rect">
            <a:avLst/>
          </a:prstGeom>
          <a:noFill/>
          <a:ln/>
        </p:spPr>
        <p:txBody>
          <a:bodyPr wrap="none" lIns="0" tIns="0" rIns="0" bIns="0" rtlCol="0" anchor="t"/>
          <a:lstStyle/>
          <a:p>
            <a:pPr indent="0" marL="0">
              <a:lnSpc>
                <a:spcPts val="5500"/>
              </a:lnSpc>
              <a:buNone/>
            </a:pPr>
            <a:r>
              <a:rPr lang="en-US" sz="4400" dirty="0">
                <a:solidFill>
                  <a:srgbClr val="C6BFEE"/>
                </a:solidFill>
                <a:latin typeface="Prompt Medium" pitchFamily="34" charset="0"/>
                <a:ea typeface="Prompt Medium" pitchFamily="34" charset="-122"/>
                <a:cs typeface="Prompt Medium" pitchFamily="34" charset="-120"/>
              </a:rPr>
              <a:t>Project Outcomes</a:t>
            </a:r>
            <a:endParaRPr lang="en-US" sz="4400" dirty="0"/>
          </a:p>
        </p:txBody>
      </p:sp>
      <p:sp>
        <p:nvSpPr>
          <p:cNvPr id="3" name="Text 1"/>
          <p:cNvSpPr/>
          <p:nvPr/>
        </p:nvSpPr>
        <p:spPr>
          <a:xfrm>
            <a:off x="881063" y="3357801"/>
            <a:ext cx="2797373" cy="349687"/>
          </a:xfrm>
          <a:prstGeom prst="rect">
            <a:avLst/>
          </a:prstGeom>
          <a:noFill/>
          <a:ln/>
        </p:spPr>
        <p:txBody>
          <a:bodyPr wrap="none" lIns="0" tIns="0" rIns="0" bIns="0" rtlCol="0" anchor="t"/>
          <a:lstStyle/>
          <a:p>
            <a:pPr indent="0" marL="0">
              <a:lnSpc>
                <a:spcPts val="2750"/>
              </a:lnSpc>
              <a:buNone/>
            </a:pPr>
            <a:r>
              <a:rPr lang="en-US" sz="2200" dirty="0">
                <a:solidFill>
                  <a:srgbClr val="C6BFEE"/>
                </a:solidFill>
                <a:latin typeface="Prompt Medium" pitchFamily="34" charset="0"/>
                <a:ea typeface="Prompt Medium" pitchFamily="34" charset="-122"/>
                <a:cs typeface="Prompt Medium" pitchFamily="34" charset="-120"/>
              </a:rPr>
              <a:t>Practical Knowledge</a:t>
            </a:r>
            <a:endParaRPr lang="en-US" sz="2200" dirty="0"/>
          </a:p>
        </p:txBody>
      </p:sp>
      <p:sp>
        <p:nvSpPr>
          <p:cNvPr id="4" name="Text 2"/>
          <p:cNvSpPr/>
          <p:nvPr/>
        </p:nvSpPr>
        <p:spPr>
          <a:xfrm>
            <a:off x="881063" y="3959185"/>
            <a:ext cx="3879532" cy="2014538"/>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We gained hands-on experience with conservation techniques. This included building small-scale rainwater harvesting systems and conducting water audits.</a:t>
            </a:r>
            <a:endParaRPr lang="en-US" sz="1950" dirty="0"/>
          </a:p>
        </p:txBody>
      </p:sp>
      <p:sp>
        <p:nvSpPr>
          <p:cNvPr id="5" name="Text 3"/>
          <p:cNvSpPr/>
          <p:nvPr/>
        </p:nvSpPr>
        <p:spPr>
          <a:xfrm>
            <a:off x="5382339" y="3357801"/>
            <a:ext cx="3362920" cy="349687"/>
          </a:xfrm>
          <a:prstGeom prst="rect">
            <a:avLst/>
          </a:prstGeom>
          <a:noFill/>
          <a:ln/>
        </p:spPr>
        <p:txBody>
          <a:bodyPr wrap="none" lIns="0" tIns="0" rIns="0" bIns="0" rtlCol="0" anchor="t"/>
          <a:lstStyle/>
          <a:p>
            <a:pPr indent="0" marL="0">
              <a:lnSpc>
                <a:spcPts val="2750"/>
              </a:lnSpc>
              <a:buNone/>
            </a:pPr>
            <a:r>
              <a:rPr lang="en-US" sz="2200" dirty="0">
                <a:solidFill>
                  <a:srgbClr val="C6BFEE"/>
                </a:solidFill>
                <a:latin typeface="Prompt Medium" pitchFamily="34" charset="0"/>
                <a:ea typeface="Prompt Medium" pitchFamily="34" charset="-122"/>
                <a:cs typeface="Prompt Medium" pitchFamily="34" charset="-120"/>
              </a:rPr>
              <a:t>Community Engagement</a:t>
            </a:r>
            <a:endParaRPr lang="en-US" sz="2200" dirty="0"/>
          </a:p>
        </p:txBody>
      </p:sp>
      <p:sp>
        <p:nvSpPr>
          <p:cNvPr id="6" name="Text 4"/>
          <p:cNvSpPr/>
          <p:nvPr/>
        </p:nvSpPr>
        <p:spPr>
          <a:xfrm>
            <a:off x="5382339" y="3959185"/>
            <a:ext cx="3879532" cy="1611630"/>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Our team organized workshops and demonstrations. We learned effective ways to communicate complex ideas to diverse audiences.</a:t>
            </a:r>
            <a:endParaRPr lang="en-US" sz="1950" dirty="0"/>
          </a:p>
        </p:txBody>
      </p:sp>
      <p:sp>
        <p:nvSpPr>
          <p:cNvPr id="7" name="Text 5"/>
          <p:cNvSpPr/>
          <p:nvPr/>
        </p:nvSpPr>
        <p:spPr>
          <a:xfrm>
            <a:off x="9883616" y="3357801"/>
            <a:ext cx="2797373" cy="349687"/>
          </a:xfrm>
          <a:prstGeom prst="rect">
            <a:avLst/>
          </a:prstGeom>
          <a:noFill/>
          <a:ln/>
        </p:spPr>
        <p:txBody>
          <a:bodyPr wrap="none" lIns="0" tIns="0" rIns="0" bIns="0" rtlCol="0" anchor="t"/>
          <a:lstStyle/>
          <a:p>
            <a:pPr indent="0" marL="0">
              <a:lnSpc>
                <a:spcPts val="2750"/>
              </a:lnSpc>
              <a:buNone/>
            </a:pPr>
            <a:r>
              <a:rPr lang="en-US" sz="2200" dirty="0">
                <a:solidFill>
                  <a:srgbClr val="C6BFEE"/>
                </a:solidFill>
                <a:latin typeface="Prompt Medium" pitchFamily="34" charset="0"/>
                <a:ea typeface="Prompt Medium" pitchFamily="34" charset="-122"/>
                <a:cs typeface="Prompt Medium" pitchFamily="34" charset="-120"/>
              </a:rPr>
              <a:t>Global Perspective</a:t>
            </a:r>
            <a:endParaRPr lang="en-US" sz="2200" dirty="0"/>
          </a:p>
        </p:txBody>
      </p:sp>
      <p:sp>
        <p:nvSpPr>
          <p:cNvPr id="8" name="Text 6"/>
          <p:cNvSpPr/>
          <p:nvPr/>
        </p:nvSpPr>
        <p:spPr>
          <a:xfrm>
            <a:off x="9883616" y="3959185"/>
            <a:ext cx="3879532" cy="1611630"/>
          </a:xfrm>
          <a:prstGeom prst="rect">
            <a:avLst/>
          </a:prstGeom>
          <a:noFill/>
          <a:ln/>
        </p:spPr>
        <p:txBody>
          <a:bodyPr wrap="square" lIns="0" tIns="0" rIns="0" bIns="0" rtlCol="0" anchor="t"/>
          <a:lstStyle/>
          <a:p>
            <a:pPr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Research into worldwide water issues broadened our understanding. We realized the interconnectedness of local actions and global impacts.</a:t>
            </a:r>
            <a:endParaRPr lang="en-US" sz="1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81063" y="815578"/>
            <a:ext cx="5594747" cy="699254"/>
          </a:xfrm>
          <a:prstGeom prst="rect">
            <a:avLst/>
          </a:prstGeom>
          <a:noFill/>
          <a:ln/>
        </p:spPr>
        <p:txBody>
          <a:bodyPr wrap="none" lIns="0" tIns="0" rIns="0" bIns="0" rtlCol="0" anchor="t"/>
          <a:lstStyle/>
          <a:p>
            <a:pPr indent="0" marL="0">
              <a:lnSpc>
                <a:spcPts val="5500"/>
              </a:lnSpc>
              <a:buNone/>
            </a:pPr>
            <a:r>
              <a:rPr lang="en-US" sz="4400" dirty="0">
                <a:solidFill>
                  <a:srgbClr val="C6BFEE"/>
                </a:solidFill>
                <a:latin typeface="Prompt Medium" pitchFamily="34" charset="0"/>
                <a:ea typeface="Prompt Medium" pitchFamily="34" charset="-122"/>
                <a:cs typeface="Prompt Medium" pitchFamily="34" charset="-120"/>
              </a:rPr>
              <a:t>Project Highlights</a:t>
            </a:r>
            <a:endParaRPr lang="en-US" sz="4400" dirty="0"/>
          </a:p>
        </p:txBody>
      </p:sp>
      <p:pic>
        <p:nvPicPr>
          <p:cNvPr id="3" name="Image 0" descr="preencoded.png">    </p:cNvPr>
          <p:cNvPicPr>
            <a:picLocks noChangeAspect="1"/>
          </p:cNvPicPr>
          <p:nvPr/>
        </p:nvPicPr>
        <p:blipFill>
          <a:blip r:embed="rId1"/>
          <a:stretch>
            <a:fillRect/>
          </a:stretch>
        </p:blipFill>
        <p:spPr>
          <a:xfrm>
            <a:off x="881063" y="2018348"/>
            <a:ext cx="2933819" cy="1813203"/>
          </a:xfrm>
          <a:prstGeom prst="rect">
            <a:avLst/>
          </a:prstGeom>
        </p:spPr>
      </p:pic>
      <p:sp>
        <p:nvSpPr>
          <p:cNvPr id="4" name="Text 1"/>
          <p:cNvSpPr/>
          <p:nvPr/>
        </p:nvSpPr>
        <p:spPr>
          <a:xfrm>
            <a:off x="881063" y="3831550"/>
            <a:ext cx="2797373" cy="349687"/>
          </a:xfrm>
          <a:prstGeom prst="rect">
            <a:avLst/>
          </a:prstGeom>
          <a:noFill/>
          <a:ln/>
        </p:spPr>
        <p:txBody>
          <a:bodyPr wrap="none" lIns="0" tIns="0" rIns="0" bIns="0" rtlCol="0" anchor="t"/>
          <a:lstStyle/>
          <a:p>
            <a:pPr algn="l" indent="0" marL="0">
              <a:lnSpc>
                <a:spcPts val="2750"/>
              </a:lnSpc>
              <a:buNone/>
            </a:pPr>
            <a:endParaRPr lang="en-US" sz="2200" dirty="0"/>
          </a:p>
        </p:txBody>
      </p:sp>
      <p:pic>
        <p:nvPicPr>
          <p:cNvPr id="5" name="Image 1" descr="preencoded.png">    </p:cNvPr>
          <p:cNvPicPr>
            <a:picLocks noChangeAspect="1"/>
          </p:cNvPicPr>
          <p:nvPr/>
        </p:nvPicPr>
        <p:blipFill>
          <a:blip r:embed="rId2"/>
          <a:stretch>
            <a:fillRect/>
          </a:stretch>
        </p:blipFill>
        <p:spPr>
          <a:xfrm>
            <a:off x="4192429" y="2018348"/>
            <a:ext cx="2933938" cy="1813203"/>
          </a:xfrm>
          <a:prstGeom prst="rect">
            <a:avLst/>
          </a:prstGeom>
        </p:spPr>
      </p:pic>
      <p:sp>
        <p:nvSpPr>
          <p:cNvPr id="6" name="Text 2"/>
          <p:cNvSpPr/>
          <p:nvPr/>
        </p:nvSpPr>
        <p:spPr>
          <a:xfrm>
            <a:off x="4192429" y="3831550"/>
            <a:ext cx="2797373" cy="349687"/>
          </a:xfrm>
          <a:prstGeom prst="rect">
            <a:avLst/>
          </a:prstGeom>
          <a:noFill/>
          <a:ln/>
        </p:spPr>
        <p:txBody>
          <a:bodyPr wrap="none" lIns="0" tIns="0" rIns="0" bIns="0" rtlCol="0" anchor="t"/>
          <a:lstStyle/>
          <a:p>
            <a:pPr algn="l" indent="0" marL="0">
              <a:lnSpc>
                <a:spcPts val="2750"/>
              </a:lnSpc>
              <a:buNone/>
            </a:pPr>
            <a:endParaRPr lang="en-US" sz="2200" dirty="0"/>
          </a:p>
        </p:txBody>
      </p:sp>
      <p:pic>
        <p:nvPicPr>
          <p:cNvPr id="7" name="Image 2" descr="preencoded.png">    </p:cNvPr>
          <p:cNvPicPr>
            <a:picLocks noChangeAspect="1"/>
          </p:cNvPicPr>
          <p:nvPr/>
        </p:nvPicPr>
        <p:blipFill>
          <a:blip r:embed="rId3"/>
          <a:stretch>
            <a:fillRect/>
          </a:stretch>
        </p:blipFill>
        <p:spPr>
          <a:xfrm>
            <a:off x="7503914" y="2018348"/>
            <a:ext cx="2933938" cy="1813203"/>
          </a:xfrm>
          <a:prstGeom prst="rect">
            <a:avLst/>
          </a:prstGeom>
        </p:spPr>
      </p:pic>
      <p:sp>
        <p:nvSpPr>
          <p:cNvPr id="8" name="Text 3"/>
          <p:cNvSpPr/>
          <p:nvPr/>
        </p:nvSpPr>
        <p:spPr>
          <a:xfrm>
            <a:off x="7503914" y="3831550"/>
            <a:ext cx="2797373" cy="349687"/>
          </a:xfrm>
          <a:prstGeom prst="rect">
            <a:avLst/>
          </a:prstGeom>
          <a:noFill/>
          <a:ln/>
        </p:spPr>
        <p:txBody>
          <a:bodyPr wrap="none" lIns="0" tIns="0" rIns="0" bIns="0" rtlCol="0" anchor="t"/>
          <a:lstStyle/>
          <a:p>
            <a:pPr algn="l" indent="0" marL="0">
              <a:lnSpc>
                <a:spcPts val="2750"/>
              </a:lnSpc>
              <a:buNone/>
            </a:pPr>
            <a:endParaRPr lang="en-US" sz="2200" dirty="0"/>
          </a:p>
        </p:txBody>
      </p:sp>
      <p:pic>
        <p:nvPicPr>
          <p:cNvPr id="9" name="Image 3" descr="preencoded.png">    </p:cNvPr>
          <p:cNvPicPr>
            <a:picLocks noChangeAspect="1"/>
          </p:cNvPicPr>
          <p:nvPr/>
        </p:nvPicPr>
        <p:blipFill>
          <a:blip r:embed="rId4"/>
          <a:stretch>
            <a:fillRect/>
          </a:stretch>
        </p:blipFill>
        <p:spPr>
          <a:xfrm>
            <a:off x="10815399" y="2018348"/>
            <a:ext cx="2933938" cy="1813203"/>
          </a:xfrm>
          <a:prstGeom prst="rect">
            <a:avLst/>
          </a:prstGeom>
        </p:spPr>
      </p:pic>
      <p:sp>
        <p:nvSpPr>
          <p:cNvPr id="10" name="Text 4"/>
          <p:cNvSpPr/>
          <p:nvPr/>
        </p:nvSpPr>
        <p:spPr>
          <a:xfrm>
            <a:off x="10815399" y="3831550"/>
            <a:ext cx="2797373" cy="349687"/>
          </a:xfrm>
          <a:prstGeom prst="rect">
            <a:avLst/>
          </a:prstGeom>
          <a:noFill/>
          <a:ln/>
        </p:spPr>
        <p:txBody>
          <a:bodyPr wrap="none" lIns="0" tIns="0" rIns="0" bIns="0" rtlCol="0" anchor="t"/>
          <a:lstStyle/>
          <a:p>
            <a:pPr algn="l" indent="0" marL="0">
              <a:lnSpc>
                <a:spcPts val="2750"/>
              </a:lnSpc>
              <a:buNone/>
            </a:pPr>
            <a:endParaRPr lang="en-US" sz="2200" dirty="0"/>
          </a:p>
        </p:txBody>
      </p:sp>
      <p:pic>
        <p:nvPicPr>
          <p:cNvPr id="11" name="Image 4" descr="preencoded.png">    </p:cNvPr>
          <p:cNvPicPr>
            <a:picLocks noChangeAspect="1"/>
          </p:cNvPicPr>
          <p:nvPr/>
        </p:nvPicPr>
        <p:blipFill>
          <a:blip r:embed="rId5"/>
          <a:stretch>
            <a:fillRect/>
          </a:stretch>
        </p:blipFill>
        <p:spPr>
          <a:xfrm>
            <a:off x="881063" y="4586764"/>
            <a:ext cx="2933819" cy="1813203"/>
          </a:xfrm>
          <a:prstGeom prst="rect">
            <a:avLst/>
          </a:prstGeom>
        </p:spPr>
      </p:pic>
      <p:sp>
        <p:nvSpPr>
          <p:cNvPr id="12" name="Text 5"/>
          <p:cNvSpPr/>
          <p:nvPr/>
        </p:nvSpPr>
        <p:spPr>
          <a:xfrm>
            <a:off x="881063" y="6714649"/>
            <a:ext cx="2933819" cy="699373"/>
          </a:xfrm>
          <a:prstGeom prst="rect">
            <a:avLst/>
          </a:prstGeom>
          <a:noFill/>
          <a:ln/>
        </p:spPr>
        <p:txBody>
          <a:bodyPr wrap="square" lIns="0" tIns="0" rIns="0" bIns="0" rtlCol="0" anchor="t"/>
          <a:lstStyle/>
          <a:p>
            <a:pPr algn="l"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Water Level Monitoring</a:t>
            </a:r>
            <a:endParaRPr lang="en-US" sz="2200" dirty="0"/>
          </a:p>
        </p:txBody>
      </p:sp>
      <p:pic>
        <p:nvPicPr>
          <p:cNvPr id="13" name="Image 5" descr="preencoded.png">    </p:cNvPr>
          <p:cNvPicPr>
            <a:picLocks noChangeAspect="1"/>
          </p:cNvPicPr>
          <p:nvPr/>
        </p:nvPicPr>
        <p:blipFill>
          <a:blip r:embed="rId6"/>
          <a:stretch>
            <a:fillRect/>
          </a:stretch>
        </p:blipFill>
        <p:spPr>
          <a:xfrm>
            <a:off x="4192429" y="4586764"/>
            <a:ext cx="2933938" cy="1813203"/>
          </a:xfrm>
          <a:prstGeom prst="rect">
            <a:avLst/>
          </a:prstGeom>
        </p:spPr>
      </p:pic>
      <p:sp>
        <p:nvSpPr>
          <p:cNvPr id="14" name="Text 6"/>
          <p:cNvSpPr/>
          <p:nvPr/>
        </p:nvSpPr>
        <p:spPr>
          <a:xfrm>
            <a:off x="4192429" y="6714649"/>
            <a:ext cx="2930247" cy="349687"/>
          </a:xfrm>
          <a:prstGeom prst="rect">
            <a:avLst/>
          </a:prstGeom>
          <a:noFill/>
          <a:ln/>
        </p:spPr>
        <p:txBody>
          <a:bodyPr wrap="none" lIns="0" tIns="0" rIns="0" bIns="0" rtlCol="0" anchor="t"/>
          <a:lstStyle/>
          <a:p>
            <a:pPr algn="l"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Grey Water Recycling</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52726" y="670203"/>
            <a:ext cx="5414248" cy="676632"/>
          </a:xfrm>
          <a:prstGeom prst="rect">
            <a:avLst/>
          </a:prstGeom>
          <a:noFill/>
          <a:ln/>
        </p:spPr>
        <p:txBody>
          <a:bodyPr wrap="none" lIns="0" tIns="0" rIns="0" bIns="0" rtlCol="0" anchor="t"/>
          <a:lstStyle/>
          <a:p>
            <a:pPr indent="0" marL="0">
              <a:lnSpc>
                <a:spcPts val="5300"/>
              </a:lnSpc>
              <a:buNone/>
            </a:pPr>
            <a:r>
              <a:rPr lang="en-US" sz="4250" dirty="0">
                <a:solidFill>
                  <a:srgbClr val="C6BFEE"/>
                </a:solidFill>
                <a:latin typeface="Prompt Medium" pitchFamily="34" charset="0"/>
                <a:ea typeface="Prompt Medium" pitchFamily="34" charset="-122"/>
                <a:cs typeface="Prompt Medium" pitchFamily="34" charset="-120"/>
              </a:rPr>
              <a:t>CONCLUSION</a:t>
            </a:r>
            <a:endParaRPr lang="en-US" sz="4250" dirty="0"/>
          </a:p>
        </p:txBody>
      </p:sp>
      <p:pic>
        <p:nvPicPr>
          <p:cNvPr id="4" name="Image 1" descr="preencoded.png">    </p:cNvPr>
          <p:cNvPicPr>
            <a:picLocks noChangeAspect="1"/>
          </p:cNvPicPr>
          <p:nvPr/>
        </p:nvPicPr>
        <p:blipFill>
          <a:blip r:embed="rId2"/>
          <a:stretch>
            <a:fillRect/>
          </a:stretch>
        </p:blipFill>
        <p:spPr>
          <a:xfrm>
            <a:off x="852726" y="1712238"/>
            <a:ext cx="1218128" cy="1949053"/>
          </a:xfrm>
          <a:prstGeom prst="rect">
            <a:avLst/>
          </a:prstGeom>
        </p:spPr>
      </p:pic>
      <p:sp>
        <p:nvSpPr>
          <p:cNvPr id="5" name="Text 1"/>
          <p:cNvSpPr/>
          <p:nvPr/>
        </p:nvSpPr>
        <p:spPr>
          <a:xfrm>
            <a:off x="2436257" y="1955840"/>
            <a:ext cx="2707124" cy="338376"/>
          </a:xfrm>
          <a:prstGeom prst="rect">
            <a:avLst/>
          </a:prstGeom>
          <a:noFill/>
          <a:ln/>
        </p:spPr>
        <p:txBody>
          <a:bodyPr wrap="none" lIns="0" tIns="0" rIns="0" bIns="0" rtlCol="0" anchor="t"/>
          <a:lstStyle/>
          <a:p>
            <a:pPr algn="l"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Individual Action</a:t>
            </a:r>
            <a:endParaRPr lang="en-US" sz="2100" dirty="0"/>
          </a:p>
        </p:txBody>
      </p:sp>
      <p:sp>
        <p:nvSpPr>
          <p:cNvPr id="6" name="Text 2"/>
          <p:cNvSpPr/>
          <p:nvPr/>
        </p:nvSpPr>
        <p:spPr>
          <a:xfrm>
            <a:off x="2436257" y="2440305"/>
            <a:ext cx="5855018" cy="779383"/>
          </a:xfrm>
          <a:prstGeom prst="rect">
            <a:avLst/>
          </a:prstGeom>
          <a:noFill/>
          <a:ln/>
        </p:spPr>
        <p:txBody>
          <a:bodyPr wrap="square" lIns="0" tIns="0" rIns="0" bIns="0" rtlCol="0" anchor="t"/>
          <a:lstStyle/>
          <a:p>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Small changes can make a big difference. Everyone can contribute to water conservation in their daily lives.</a:t>
            </a:r>
            <a:endParaRPr lang="en-US" sz="1900" dirty="0"/>
          </a:p>
        </p:txBody>
      </p:sp>
      <p:pic>
        <p:nvPicPr>
          <p:cNvPr id="7" name="Image 2" descr="preencoded.png">    </p:cNvPr>
          <p:cNvPicPr>
            <a:picLocks noChangeAspect="1"/>
          </p:cNvPicPr>
          <p:nvPr/>
        </p:nvPicPr>
        <p:blipFill>
          <a:blip r:embed="rId3"/>
          <a:stretch>
            <a:fillRect/>
          </a:stretch>
        </p:blipFill>
        <p:spPr>
          <a:xfrm>
            <a:off x="852726" y="3661291"/>
            <a:ext cx="1218128" cy="1949053"/>
          </a:xfrm>
          <a:prstGeom prst="rect">
            <a:avLst/>
          </a:prstGeom>
        </p:spPr>
      </p:pic>
      <p:sp>
        <p:nvSpPr>
          <p:cNvPr id="8" name="Text 3"/>
          <p:cNvSpPr/>
          <p:nvPr/>
        </p:nvSpPr>
        <p:spPr>
          <a:xfrm>
            <a:off x="2436257" y="3904893"/>
            <a:ext cx="3254097" cy="338376"/>
          </a:xfrm>
          <a:prstGeom prst="rect">
            <a:avLst/>
          </a:prstGeom>
          <a:noFill/>
          <a:ln/>
        </p:spPr>
        <p:txBody>
          <a:bodyPr wrap="none" lIns="0" tIns="0" rIns="0" bIns="0" rtlCol="0" anchor="t"/>
          <a:lstStyle/>
          <a:p>
            <a:pPr algn="l"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Community Engagement</a:t>
            </a:r>
            <a:endParaRPr lang="en-US" sz="2100" dirty="0"/>
          </a:p>
        </p:txBody>
      </p:sp>
      <p:sp>
        <p:nvSpPr>
          <p:cNvPr id="9" name="Text 4"/>
          <p:cNvSpPr/>
          <p:nvPr/>
        </p:nvSpPr>
        <p:spPr>
          <a:xfrm>
            <a:off x="2436257" y="4389358"/>
            <a:ext cx="5855018" cy="779383"/>
          </a:xfrm>
          <a:prstGeom prst="rect">
            <a:avLst/>
          </a:prstGeom>
          <a:noFill/>
          <a:ln/>
        </p:spPr>
        <p:txBody>
          <a:bodyPr wrap="square" lIns="0" tIns="0" rIns="0" bIns="0" rtlCol="0" anchor="t"/>
          <a:lstStyle/>
          <a:p>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Our project has ignited local interest. We hope to see more community-led conservation efforts in the future.</a:t>
            </a:r>
            <a:endParaRPr lang="en-US" sz="1900" dirty="0"/>
          </a:p>
        </p:txBody>
      </p:sp>
      <p:pic>
        <p:nvPicPr>
          <p:cNvPr id="10" name="Image 3" descr="preencoded.png">    </p:cNvPr>
          <p:cNvPicPr>
            <a:picLocks noChangeAspect="1"/>
          </p:cNvPicPr>
          <p:nvPr/>
        </p:nvPicPr>
        <p:blipFill>
          <a:blip r:embed="rId4"/>
          <a:stretch>
            <a:fillRect/>
          </a:stretch>
        </p:blipFill>
        <p:spPr>
          <a:xfrm>
            <a:off x="852726" y="5610344"/>
            <a:ext cx="1218128" cy="1949053"/>
          </a:xfrm>
          <a:prstGeom prst="rect">
            <a:avLst/>
          </a:prstGeom>
        </p:spPr>
      </p:pic>
      <p:sp>
        <p:nvSpPr>
          <p:cNvPr id="11" name="Text 5"/>
          <p:cNvSpPr/>
          <p:nvPr/>
        </p:nvSpPr>
        <p:spPr>
          <a:xfrm>
            <a:off x="2436257" y="5853946"/>
            <a:ext cx="2707124" cy="338376"/>
          </a:xfrm>
          <a:prstGeom prst="rect">
            <a:avLst/>
          </a:prstGeom>
          <a:noFill/>
          <a:ln/>
        </p:spPr>
        <p:txBody>
          <a:bodyPr wrap="none" lIns="0" tIns="0" rIns="0" bIns="0" rtlCol="0" anchor="t"/>
          <a:lstStyle/>
          <a:p>
            <a:pPr algn="l"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Global Impact</a:t>
            </a:r>
            <a:endParaRPr lang="en-US" sz="2100" dirty="0"/>
          </a:p>
        </p:txBody>
      </p:sp>
      <p:sp>
        <p:nvSpPr>
          <p:cNvPr id="12" name="Text 6"/>
          <p:cNvSpPr/>
          <p:nvPr/>
        </p:nvSpPr>
        <p:spPr>
          <a:xfrm>
            <a:off x="2436257" y="6338411"/>
            <a:ext cx="5855018" cy="779383"/>
          </a:xfrm>
          <a:prstGeom prst="rect">
            <a:avLst/>
          </a:prstGeom>
          <a:noFill/>
          <a:ln/>
        </p:spPr>
        <p:txBody>
          <a:bodyPr wrap="square" lIns="0" tIns="0" rIns="0" bIns="0" rtlCol="0" anchor="t"/>
          <a:lstStyle/>
          <a:p>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By conserving water locally, we contribute to a sustainable future for the planet.</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2024-11-08T13:01:01Z</dcterms:created>
  <dcterms:modified xsi:type="dcterms:W3CDTF">2024-11-08T13:01:01Z</dcterms:modified>
</cp:coreProperties>
</file>